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66" r:id="rId3"/>
    <p:sldId id="265" r:id="rId4"/>
    <p:sldId id="267" r:id="rId5"/>
    <p:sldId id="264" r:id="rId6"/>
    <p:sldId id="268" r:id="rId7"/>
    <p:sldId id="269" r:id="rId8"/>
    <p:sldId id="270" r:id="rId9"/>
    <p:sldId id="271" r:id="rId10"/>
    <p:sldId id="257" r:id="rId11"/>
    <p:sldId id="261" r:id="rId12"/>
    <p:sldId id="262" r:id="rId13"/>
    <p:sldId id="263" r:id="rId14"/>
    <p:sldId id="27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599" y="2819400"/>
            <a:ext cx="8686800" cy="1470025"/>
          </a:xfrm>
        </p:spPr>
        <p:txBody>
          <a:bodyPr anchor="b">
            <a:noAutofit/>
          </a:bodyPr>
          <a:lstStyle>
            <a:lvl1pPr>
              <a:defRPr sz="7200" b="0" cap="none" spc="0">
                <a:ln w="1397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99" y="4800600"/>
            <a:ext cx="8001000" cy="5334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3D5C-D52B-4F48-B3F0-9C06D68767ED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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62399" y="4392168"/>
            <a:ext cx="1219200" cy="365125"/>
          </a:xfrm>
        </p:spPr>
        <p:txBody>
          <a:bodyPr/>
          <a:lstStyle>
            <a:lvl1pPr algn="ctr">
              <a:defRPr sz="2400">
                <a:latin typeface="+mj-lt"/>
              </a:defRPr>
            </a:lvl1pPr>
          </a:lstStyle>
          <a:p>
            <a:fld id="{DD5FBD5D-19F4-47FC-AE8A-7CA9065D5DDD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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3D5C-D52B-4F48-B3F0-9C06D68767ED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FBD5D-19F4-47FC-AE8A-7CA9065D5D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4591050" y="2409824"/>
            <a:ext cx="6858000" cy="2038351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5400000">
            <a:off x="4668203" y="2570797"/>
            <a:ext cx="6858000" cy="1716405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1447800" cy="5851525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274638"/>
            <a:ext cx="635317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3D5C-D52B-4F48-B3F0-9C06D68767ED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96000" y="6356350"/>
            <a:ext cx="762000" cy="365125"/>
          </a:xfrm>
        </p:spPr>
        <p:txBody>
          <a:bodyPr/>
          <a:lstStyle/>
          <a:p>
            <a:fld id="{DD5FBD5D-19F4-47FC-AE8A-7CA9065D5DD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 rot="5400000">
            <a:off x="3681476" y="3354324"/>
            <a:ext cx="6858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3D5C-D52B-4F48-B3F0-9C06D68767ED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FBD5D-19F4-47FC-AE8A-7CA9065D5D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819400"/>
            <a:ext cx="8686800" cy="1463040"/>
          </a:xfrm>
        </p:spPr>
        <p:txBody>
          <a:bodyPr anchor="b" anchorCtr="0">
            <a:noAutofit/>
          </a:bodyPr>
          <a:lstStyle>
            <a:lvl1pPr algn="ctr">
              <a:defRPr sz="7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499" y="4800600"/>
            <a:ext cx="8001000" cy="54864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3D5C-D52B-4F48-B3F0-9C06D68767ED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9352" y="4389120"/>
            <a:ext cx="1216152" cy="365125"/>
          </a:xfrm>
        </p:spPr>
        <p:txBody>
          <a:bodyPr/>
          <a:lstStyle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fld id="{DD5FBD5D-19F4-47FC-AE8A-7CA9065D5DD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</a:t>
            </a:r>
            <a:endParaRPr lang="en-US" sz="3200" spc="150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</a:t>
            </a:r>
            <a:endParaRPr lang="en-US" sz="3200" spc="150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3D5C-D52B-4F48-B3F0-9C06D68767ED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FBD5D-19F4-47FC-AE8A-7CA9065D5D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3D5C-D52B-4F48-B3F0-9C06D68767ED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FBD5D-19F4-47FC-AE8A-7CA9065D5D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3D5C-D52B-4F48-B3F0-9C06D68767ED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FBD5D-19F4-47FC-AE8A-7CA9065D5D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3D5C-D52B-4F48-B3F0-9C06D68767ED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FBD5D-19F4-47FC-AE8A-7CA9065D5D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638800" cy="94615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912" y="1719072"/>
            <a:ext cx="8247888" cy="45354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3D5C-D52B-4F48-B3F0-9C06D68767ED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FBD5D-19F4-47FC-AE8A-7CA9065D5DD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74320"/>
            <a:ext cx="2743200" cy="94488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6880" y="1717040"/>
            <a:ext cx="8249920" cy="4531360"/>
          </a:xfrm>
          <a:solidFill>
            <a:schemeClr val="bg2">
              <a:lumMod val="60000"/>
              <a:lumOff val="40000"/>
            </a:schemeClr>
          </a:solidFill>
          <a:effectLst>
            <a:outerShdw blurRad="76200" dist="38100" dir="3600000" algn="ctr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3D5C-D52B-4F48-B3F0-9C06D68767ED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FBD5D-19F4-47FC-AE8A-7CA9065D5DD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5638800" cy="100584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28600"/>
            <a:ext cx="2819400" cy="100584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00584"/>
            <a:ext cx="9144000" cy="1453896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7641"/>
            <a:ext cx="9144000" cy="1154314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54C3D5C-D52B-4F48-B3F0-9C06D68767ED}" type="datetimeFigureOut">
              <a:rPr lang="en-US" smtClean="0"/>
              <a:t>4/6/2011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D5FBD5D-19F4-47FC-AE8A-7CA9065D5DD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1368552"/>
            <a:ext cx="9144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b="0" kern="1200" cap="none" spc="0">
          <a:ln w="13970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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Courier New" pitchFamily="49" charset="0"/>
        <a:buChar char="o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patents?hl=en&amp;lr=&amp;vid=USPAT5725373&amp;id=QaIkAAAAEBAJ&amp;oi=fnd&amp;dq=sensing+gum+inflammation&amp;printsec=abstract#v=onepage&amp;q=sensing%20gum%20inflammation&amp;f=false" TargetMode="External"/><Relationship Id="rId3" Type="http://schemas.openxmlformats.org/officeDocument/2006/relationships/hyperlink" Target="http://www.ncbi.nlm.nih.gov/pubmed/12645936" TargetMode="External"/><Relationship Id="rId7" Type="http://schemas.openxmlformats.org/officeDocument/2006/relationships/hyperlink" Target="http://en.wikipedia.org/wiki/Chronic_periodontitis" TargetMode="External"/><Relationship Id="rId2" Type="http://schemas.openxmlformats.org/officeDocument/2006/relationships/hyperlink" Target="http://www.surgeryencyclopedia.com/Fi-La/Gingivectomy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olgateprofessional.com/LeadershipUS/ProfessionalEducation/WhitePapers/Resources/pdf/profed_WP_oral-inflam-and-patient-mgmt.pdf" TargetMode="External"/><Relationship Id="rId5" Type="http://schemas.openxmlformats.org/officeDocument/2006/relationships/hyperlink" Target="http://en.wikipedia.org/wiki/Matrix_metalloproteinase" TargetMode="External"/><Relationship Id="rId4" Type="http://schemas.openxmlformats.org/officeDocument/2006/relationships/hyperlink" Target="http://rpi.edu/dept/bcbp/molbiochem/MBWeb/mb2/part1/protease.htm#other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6200" dirty="0" smtClean="0"/>
              <a:t>20.020 Technical Specification </a:t>
            </a:r>
            <a:r>
              <a:rPr lang="en-US" sz="6200" dirty="0" smtClean="0"/>
              <a:t>Review</a:t>
            </a:r>
            <a:br>
              <a:rPr lang="en-US" sz="6200" dirty="0" smtClean="0"/>
            </a:br>
            <a:r>
              <a:rPr lang="en-US" sz="4900" i="1" dirty="0" smtClean="0"/>
              <a:t>Tackling Tartar</a:t>
            </a:r>
            <a:endParaRPr lang="en-US" sz="49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2600" dirty="0" smtClean="0">
                <a:latin typeface="Cambria" pitchFamily="18" charset="0"/>
              </a:rPr>
              <a:t>Divya Arcot, </a:t>
            </a:r>
            <a:r>
              <a:rPr lang="en-US" sz="2600" dirty="0">
                <a:latin typeface="Cambria" pitchFamily="18" charset="0"/>
              </a:rPr>
              <a:t>Megan </a:t>
            </a:r>
            <a:r>
              <a:rPr lang="en-US" sz="2600" dirty="0" smtClean="0">
                <a:latin typeface="Cambria" pitchFamily="18" charset="0"/>
              </a:rPr>
              <a:t>Bumgarner</a:t>
            </a:r>
          </a:p>
          <a:p>
            <a:r>
              <a:rPr lang="en-US" dirty="0" smtClean="0">
                <a:latin typeface="Cambria" pitchFamily="18" charset="0"/>
              </a:rPr>
              <a:t>Spring 2011</a:t>
            </a:r>
            <a:endParaRPr lang="en-US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69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Timing Diagram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343400" y="5786735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Timing</a:t>
            </a:r>
            <a:endParaRPr lang="en-US" sz="2400" b="1" dirty="0"/>
          </a:p>
        </p:txBody>
      </p:sp>
      <p:grpSp>
        <p:nvGrpSpPr>
          <p:cNvPr id="63" name="Group 62"/>
          <p:cNvGrpSpPr/>
          <p:nvPr/>
        </p:nvGrpSpPr>
        <p:grpSpPr>
          <a:xfrm>
            <a:off x="264467" y="1981200"/>
            <a:ext cx="8193733" cy="3886200"/>
            <a:chOff x="264467" y="1752600"/>
            <a:chExt cx="8193733" cy="3886200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1905000" y="1905000"/>
              <a:ext cx="0" cy="37338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600200" y="5410200"/>
              <a:ext cx="6858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 rot="16200000">
              <a:off x="-190500" y="3274368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Devices</a:t>
              </a:r>
              <a:endParaRPr lang="en-US" sz="2400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62000" y="2069068"/>
              <a:ext cx="1676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AND Gate</a:t>
              </a:r>
              <a:endParaRPr 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5800" y="3163669"/>
              <a:ext cx="1371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Quorum Sensor</a:t>
              </a:r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62000" y="4736068"/>
              <a:ext cx="1447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pH Sensor</a:t>
              </a:r>
              <a:endParaRPr lang="en-US" dirty="0"/>
            </a:p>
          </p:txBody>
        </p:sp>
        <p:cxnSp>
          <p:nvCxnSpPr>
            <p:cNvPr id="16" name="Elbow Connector 15"/>
            <p:cNvCxnSpPr/>
            <p:nvPr/>
          </p:nvCxnSpPr>
          <p:spPr>
            <a:xfrm flipV="1">
              <a:off x="1981200" y="1752600"/>
              <a:ext cx="4419600" cy="501134"/>
            </a:xfrm>
            <a:prstGeom prst="bentConnector3">
              <a:avLst>
                <a:gd name="adj1" fmla="val 72701"/>
              </a:avLst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Elbow Connector 17"/>
            <p:cNvCxnSpPr/>
            <p:nvPr/>
          </p:nvCxnSpPr>
          <p:spPr>
            <a:xfrm>
              <a:off x="6400800" y="1752600"/>
              <a:ext cx="1676400" cy="501134"/>
            </a:xfrm>
            <a:prstGeom prst="bentConnector3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lbow Connector 20"/>
            <p:cNvCxnSpPr/>
            <p:nvPr/>
          </p:nvCxnSpPr>
          <p:spPr>
            <a:xfrm flipV="1">
              <a:off x="1981200" y="3004066"/>
              <a:ext cx="5257800" cy="501134"/>
            </a:xfrm>
            <a:prstGeom prst="bentConnector3">
              <a:avLst>
                <a:gd name="adj1" fmla="val 60628"/>
              </a:avLst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62" name="Group 61"/>
            <p:cNvGrpSpPr/>
            <p:nvPr/>
          </p:nvGrpSpPr>
          <p:grpSpPr>
            <a:xfrm>
              <a:off x="1981200" y="4419600"/>
              <a:ext cx="6096000" cy="545068"/>
              <a:chOff x="1981200" y="4299466"/>
              <a:chExt cx="6096000" cy="545068"/>
            </a:xfrm>
          </p:grpSpPr>
          <p:cxnSp>
            <p:nvCxnSpPr>
              <p:cNvPr id="25" name="Elbow Connector 24"/>
              <p:cNvCxnSpPr/>
              <p:nvPr/>
            </p:nvCxnSpPr>
            <p:spPr>
              <a:xfrm flipV="1">
                <a:off x="1981200" y="4299466"/>
                <a:ext cx="2209800" cy="501134"/>
              </a:xfrm>
              <a:prstGeom prst="bentConnector3">
                <a:avLst>
                  <a:gd name="adj1" fmla="val 39080"/>
                </a:avLst>
              </a:prstGeom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grpSp>
            <p:nvGrpSpPr>
              <p:cNvPr id="61" name="Group 60"/>
              <p:cNvGrpSpPr/>
              <p:nvPr/>
            </p:nvGrpSpPr>
            <p:grpSpPr>
              <a:xfrm>
                <a:off x="3657600" y="4299466"/>
                <a:ext cx="4419600" cy="545068"/>
                <a:chOff x="3657600" y="4299466"/>
                <a:chExt cx="4419600" cy="545068"/>
              </a:xfrm>
            </p:grpSpPr>
            <p:cxnSp>
              <p:nvCxnSpPr>
                <p:cNvPr id="29" name="Elbow Connector 28"/>
                <p:cNvCxnSpPr/>
                <p:nvPr/>
              </p:nvCxnSpPr>
              <p:spPr>
                <a:xfrm>
                  <a:off x="3657600" y="4299466"/>
                  <a:ext cx="1371600" cy="545068"/>
                </a:xfrm>
                <a:prstGeom prst="bentConnector3">
                  <a:avLst/>
                </a:prstGeom>
              </p:spPr>
              <p:style>
                <a:lnRef idx="3">
                  <a:schemeClr val="accent3"/>
                </a:lnRef>
                <a:fillRef idx="0">
                  <a:schemeClr val="accent3"/>
                </a:fillRef>
                <a:effectRef idx="2">
                  <a:schemeClr val="accent3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Elbow Connector 29"/>
                <p:cNvCxnSpPr/>
                <p:nvPr/>
              </p:nvCxnSpPr>
              <p:spPr>
                <a:xfrm flipV="1">
                  <a:off x="5029200" y="4299466"/>
                  <a:ext cx="3048000" cy="545068"/>
                </a:xfrm>
                <a:prstGeom prst="bentConnector3">
                  <a:avLst>
                    <a:gd name="adj1" fmla="val 4583"/>
                  </a:avLst>
                </a:prstGeom>
              </p:spPr>
              <p:style>
                <a:lnRef idx="3">
                  <a:schemeClr val="accent3"/>
                </a:lnRef>
                <a:fillRef idx="0">
                  <a:schemeClr val="accent3"/>
                </a:fillRef>
                <a:effectRef idx="2">
                  <a:schemeClr val="accent3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41" name="Straight Arrow Connector 40"/>
            <p:cNvCxnSpPr/>
            <p:nvPr/>
          </p:nvCxnSpPr>
          <p:spPr>
            <a:xfrm>
              <a:off x="1371600" y="3908167"/>
              <a:ext cx="0" cy="740033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Elbow Connector 55"/>
            <p:cNvCxnSpPr/>
            <p:nvPr/>
          </p:nvCxnSpPr>
          <p:spPr>
            <a:xfrm>
              <a:off x="7239000" y="3004066"/>
              <a:ext cx="838200" cy="653534"/>
            </a:xfrm>
            <a:prstGeom prst="bentConnector3">
              <a:avLst>
                <a:gd name="adj1" fmla="val -3031"/>
              </a:avLst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9508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98637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/>
              <a:t>Will serve as a vital product in preventing </a:t>
            </a:r>
            <a:r>
              <a:rPr lang="en-US" dirty="0" smtClean="0"/>
              <a:t>further </a:t>
            </a:r>
            <a:r>
              <a:rPr lang="en-US" dirty="0" smtClean="0"/>
              <a:t>tooth </a:t>
            </a:r>
            <a:r>
              <a:rPr lang="en-US" dirty="0"/>
              <a:t>decay and gum diseases (oral cancer, gingivitis, etc</a:t>
            </a:r>
            <a:r>
              <a:rPr lang="en-US" dirty="0" smtClean="0"/>
              <a:t>.)</a:t>
            </a:r>
          </a:p>
          <a:p>
            <a:endParaRPr lang="en-US" dirty="0"/>
          </a:p>
          <a:p>
            <a:r>
              <a:rPr lang="en-US" dirty="0"/>
              <a:t>Over all improvement in oral hygiene</a:t>
            </a:r>
          </a:p>
          <a:p>
            <a:pPr lvl="1"/>
            <a:r>
              <a:rPr lang="en-US" dirty="0"/>
              <a:t>Supplement to brushing, flossing, using mouthwash, etc</a:t>
            </a:r>
            <a:r>
              <a:rPr lang="en-US" dirty="0" smtClean="0"/>
              <a:t>.</a:t>
            </a:r>
          </a:p>
          <a:p>
            <a:pPr lvl="1"/>
            <a:endParaRPr lang="en-US" dirty="0"/>
          </a:p>
          <a:p>
            <a:r>
              <a:rPr lang="en-US" dirty="0"/>
              <a:t>Reduce dental costs </a:t>
            </a:r>
          </a:p>
          <a:p>
            <a:pPr lvl="1"/>
            <a:r>
              <a:rPr lang="en-US" dirty="0"/>
              <a:t>Many do not have insurance which covers dental care</a:t>
            </a:r>
          </a:p>
          <a:p>
            <a:pPr lvl="1"/>
            <a:r>
              <a:rPr lang="en-US" dirty="0"/>
              <a:t>Inexpensive enough to be marketed to impoverished countries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71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4837"/>
            <a:ext cx="8229600" cy="4525963"/>
          </a:xfrm>
        </p:spPr>
        <p:txBody>
          <a:bodyPr/>
          <a:lstStyle/>
          <a:p>
            <a:r>
              <a:rPr lang="en-US" dirty="0" smtClean="0"/>
              <a:t>Will the system work in its desired location?</a:t>
            </a:r>
          </a:p>
          <a:p>
            <a:r>
              <a:rPr lang="en-US" dirty="0" smtClean="0"/>
              <a:t>Will inhibition of MMPs be enough to fix an inflammation problem?</a:t>
            </a:r>
          </a:p>
          <a:p>
            <a:pPr lvl="1"/>
            <a:r>
              <a:rPr lang="en-US" dirty="0" smtClean="0"/>
              <a:t>How big of a problem is this relative to other factors influencing inflammation </a:t>
            </a:r>
          </a:p>
          <a:p>
            <a:r>
              <a:rPr lang="en-US" dirty="0" smtClean="0"/>
              <a:t>At what range should the pH </a:t>
            </a:r>
            <a:r>
              <a:rPr lang="en-US" dirty="0" smtClean="0"/>
              <a:t>sensor </a:t>
            </a:r>
            <a:r>
              <a:rPr lang="en-US" dirty="0" smtClean="0"/>
              <a:t>be set?</a:t>
            </a:r>
          </a:p>
          <a:p>
            <a:pPr lvl="1"/>
            <a:r>
              <a:rPr lang="en-US" dirty="0" smtClean="0"/>
              <a:t>The average pH varies in </a:t>
            </a:r>
            <a:r>
              <a:rPr lang="en-US" dirty="0" smtClean="0"/>
              <a:t>mouths </a:t>
            </a:r>
            <a:r>
              <a:rPr lang="en-US" dirty="0" smtClean="0"/>
              <a:t>of </a:t>
            </a:r>
            <a:r>
              <a:rPr lang="en-US" dirty="0" smtClean="0"/>
              <a:t>different </a:t>
            </a:r>
            <a:r>
              <a:rPr lang="en-US" dirty="0" smtClean="0"/>
              <a:t>people</a:t>
            </a:r>
          </a:p>
          <a:p>
            <a:r>
              <a:rPr lang="en-US" dirty="0" smtClean="0"/>
              <a:t>Will all components be compatible?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244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Go/No Go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838200" y="2967334"/>
            <a:ext cx="7391400" cy="20005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</a:t>
            </a:r>
          </a:p>
          <a:p>
            <a:pPr algn="ctr"/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(please)</a:t>
            </a:r>
            <a:endParaRPr lang="en-US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975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www.surgeryencyclopedia.com/Fi-La/Gingivectomy.html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www.ncbi.nlm.nih.gov/pubmed/12645936</a:t>
            </a:r>
            <a:endParaRPr lang="en-US" dirty="0" smtClean="0"/>
          </a:p>
          <a:p>
            <a:r>
              <a:rPr lang="en-US" dirty="0"/>
              <a:t>http://www.sciencedirect.com/science?_ob=ArticleURL&amp;_</a:t>
            </a:r>
            <a:r>
              <a:rPr lang="en-US" dirty="0" smtClean="0"/>
              <a:t>udi=B6W8H-4B0BWN15</a:t>
            </a:r>
            <a:r>
              <a:rPr lang="en-US" dirty="0"/>
              <a:t>&amp;_user=501045&amp;_coverDate=12%2F31%2F2003&amp;_rdoc=1&amp;_fmt=high&amp;_orig=gateway&amp;_origin=gateway&amp;_sort=d&amp;_docanchor=&amp;view=c&amp;_acct=C000022659&amp;_version=1&amp;_urlVersion=0&amp;_</a:t>
            </a:r>
            <a:r>
              <a:rPr lang="en-US" dirty="0" smtClean="0"/>
              <a:t>userid=501045&amp;md5=66c4fd58b0b46b178c38c795660d0c7b&amp;searchtype=a</a:t>
            </a:r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rpi.edu/dept/bcbp/molbiochem/MBWeb/mb2/part1/protease.htm#other</a:t>
            </a:r>
            <a:endParaRPr lang="en-US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en.wikipedia.org/wiki/Matrix_metalloproteinase</a:t>
            </a:r>
            <a:endParaRPr lang="en-US" dirty="0" smtClean="0"/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www.colgateprofessional.com/LeadershipUS/ProfessionalEducation/WhitePapers/Resources/pdf/profed_WP_oral-inflam-and-patient-mgmt.pdf</a:t>
            </a:r>
            <a:endParaRPr lang="en-US" dirty="0" smtClean="0"/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en.wikipedia.org/wiki/Chronic_periodontitis</a:t>
            </a:r>
            <a:endParaRPr lang="en-US" dirty="0" smtClean="0"/>
          </a:p>
          <a:p>
            <a:r>
              <a:rPr lang="en-US" dirty="0">
                <a:hlinkClick r:id="rId8"/>
              </a:rPr>
              <a:t>http://www.google.com/patents?hl=en&amp;lr=&amp;</a:t>
            </a:r>
            <a:r>
              <a:rPr lang="en-US" dirty="0" smtClean="0">
                <a:hlinkClick r:id="rId8"/>
              </a:rPr>
              <a:t>vid=USPAT5725373&amp;id=QaIkAAAAEBAJ&amp;oi=fnd&amp;dq=sensing+gum+inflammation&amp;printsec=abstract#v=onepage&amp;q=sensing%20gum%20inflammation&amp;f=false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05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0" y="1722437"/>
            <a:ext cx="5257800" cy="4525963"/>
          </a:xfrm>
        </p:spPr>
        <p:txBody>
          <a:bodyPr/>
          <a:lstStyle/>
          <a:p>
            <a:r>
              <a:rPr lang="en-US" dirty="0" smtClean="0"/>
              <a:t>Background</a:t>
            </a:r>
          </a:p>
          <a:p>
            <a:r>
              <a:rPr lang="en-US" dirty="0" smtClean="0"/>
              <a:t>Proposal</a:t>
            </a:r>
          </a:p>
          <a:p>
            <a:r>
              <a:rPr lang="en-US" dirty="0" smtClean="0"/>
              <a:t>Devices</a:t>
            </a:r>
          </a:p>
          <a:p>
            <a:r>
              <a:rPr lang="en-US" dirty="0" smtClean="0"/>
              <a:t>Parts</a:t>
            </a:r>
          </a:p>
          <a:p>
            <a:r>
              <a:rPr lang="en-US" dirty="0" smtClean="0"/>
              <a:t>Testing/Debugging</a:t>
            </a:r>
          </a:p>
          <a:p>
            <a:r>
              <a:rPr lang="en-US" dirty="0" smtClean="0"/>
              <a:t>Timing Diagram</a:t>
            </a:r>
          </a:p>
          <a:p>
            <a:r>
              <a:rPr lang="en-US" dirty="0" smtClean="0"/>
              <a:t>Impact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Go/No Go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8682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6705600" cy="43735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Periodontitis </a:t>
            </a:r>
            <a:r>
              <a:rPr lang="en-US" dirty="0" smtClean="0"/>
              <a:t>– </a:t>
            </a:r>
            <a:r>
              <a:rPr lang="en-US" dirty="0" smtClean="0"/>
              <a:t>Set of </a:t>
            </a:r>
            <a:r>
              <a:rPr lang="en-US" dirty="0" smtClean="0"/>
              <a:t>Gum Diseases</a:t>
            </a:r>
          </a:p>
          <a:p>
            <a:pPr lvl="1"/>
            <a:r>
              <a:rPr lang="en-US" dirty="0" smtClean="0"/>
              <a:t>Caused by bacteria secreting toxins near the gum line </a:t>
            </a:r>
          </a:p>
          <a:p>
            <a:pPr marL="457200" lvl="1" indent="0">
              <a:buNone/>
            </a:pPr>
            <a:r>
              <a:rPr lang="en-US" dirty="0">
                <a:sym typeface="Wingdings" pitchFamily="2" charset="2"/>
              </a:rPr>
              <a:t>	</a:t>
            </a:r>
            <a:r>
              <a:rPr lang="en-US" dirty="0" smtClean="0">
                <a:sym typeface="Wingdings" pitchFamily="2" charset="2"/>
              </a:rPr>
              <a:t> Prompt an aggressive immune response</a:t>
            </a:r>
            <a:endParaRPr lang="en-US" dirty="0" smtClean="0"/>
          </a:p>
          <a:p>
            <a:pPr lvl="1"/>
            <a:r>
              <a:rPr lang="en-US" dirty="0" smtClean="0"/>
              <a:t>Leads to gum swelling, bleeding, and </a:t>
            </a:r>
            <a:r>
              <a:rPr lang="en-US" dirty="0" smtClean="0"/>
              <a:t>tooth decay</a:t>
            </a:r>
            <a:endParaRPr lang="en-US" dirty="0" smtClean="0"/>
          </a:p>
          <a:p>
            <a:r>
              <a:rPr lang="en-US" dirty="0" smtClean="0"/>
              <a:t>Bacteria </a:t>
            </a:r>
            <a:r>
              <a:rPr lang="en-US" dirty="0" smtClean="0"/>
              <a:t>move into pockets created between </a:t>
            </a:r>
            <a:r>
              <a:rPr lang="en-US" dirty="0" smtClean="0"/>
              <a:t>teeth and </a:t>
            </a:r>
            <a:r>
              <a:rPr lang="en-US" dirty="0" smtClean="0"/>
              <a:t>gum</a:t>
            </a:r>
            <a:endParaRPr lang="en-US" dirty="0" smtClean="0"/>
          </a:p>
          <a:p>
            <a:pPr lvl="1"/>
            <a:r>
              <a:rPr lang="en-US" dirty="0" smtClean="0"/>
              <a:t>Attachments between gum and teeth </a:t>
            </a:r>
            <a:r>
              <a:rPr lang="en-US" dirty="0" smtClean="0"/>
              <a:t>destroyed by </a:t>
            </a:r>
            <a:r>
              <a:rPr lang="en-US" dirty="0" smtClean="0"/>
              <a:t>m</a:t>
            </a:r>
            <a:r>
              <a:rPr lang="en-US" dirty="0" smtClean="0"/>
              <a:t>atrix </a:t>
            </a:r>
            <a:r>
              <a:rPr lang="en-US" dirty="0"/>
              <a:t>metalloproteinases </a:t>
            </a:r>
            <a:r>
              <a:rPr lang="en-US" dirty="0" smtClean="0"/>
              <a:t>(MMPs)</a:t>
            </a:r>
          </a:p>
          <a:p>
            <a:pPr lvl="1"/>
            <a:r>
              <a:rPr lang="en-US" dirty="0" smtClean="0"/>
              <a:t>Toxins secreted by the bacteria continue this destructive cyclic process</a:t>
            </a:r>
            <a:endParaRPr lang="en-US" dirty="0" smtClean="0"/>
          </a:p>
          <a:p>
            <a:r>
              <a:rPr lang="en-US" dirty="0" smtClean="0"/>
              <a:t>MMPs </a:t>
            </a:r>
            <a:r>
              <a:rPr lang="en-US" dirty="0" smtClean="0"/>
              <a:t>drive tissue </a:t>
            </a:r>
            <a:r>
              <a:rPr lang="en-US" dirty="0" smtClean="0"/>
              <a:t>destruction</a:t>
            </a:r>
          </a:p>
          <a:p>
            <a:pPr lvl="1"/>
            <a:r>
              <a:rPr lang="en-US" dirty="0" smtClean="0"/>
              <a:t>Further harms the gum, triggering great inflammation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2667000"/>
            <a:ext cx="1991241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04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 Goal: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To engineer bacteria </a:t>
            </a:r>
            <a:r>
              <a:rPr lang="en-US" dirty="0" smtClean="0"/>
              <a:t>to secrete anti-inflammatory </a:t>
            </a:r>
            <a:r>
              <a:rPr lang="en-US" dirty="0" smtClean="0"/>
              <a:t>agent 	(TIMP1) to </a:t>
            </a:r>
            <a:r>
              <a:rPr lang="en-US" dirty="0" smtClean="0"/>
              <a:t>reduce inflammation </a:t>
            </a:r>
            <a:r>
              <a:rPr lang="en-US" dirty="0" smtClean="0"/>
              <a:t>to prevent tartar-	causing bacteria from expanding below the gum line</a:t>
            </a:r>
          </a:p>
          <a:p>
            <a:pPr marL="0" indent="0">
              <a:buNone/>
            </a:pP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Theory Behind the Design:</a:t>
            </a:r>
            <a:endParaRPr lang="en-US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 smtClean="0"/>
              <a:t>Bacteria can be targeted through </a:t>
            </a:r>
            <a:r>
              <a:rPr lang="en-US" dirty="0" smtClean="0"/>
              <a:t>pH </a:t>
            </a:r>
            <a:r>
              <a:rPr lang="en-US" dirty="0" smtClean="0"/>
              <a:t>and </a:t>
            </a:r>
            <a:r>
              <a:rPr lang="en-US" dirty="0" smtClean="0"/>
              <a:t>quorum sensing</a:t>
            </a:r>
            <a:endParaRPr lang="en-US" dirty="0" smtClean="0"/>
          </a:p>
          <a:p>
            <a:pPr lvl="1"/>
            <a:r>
              <a:rPr lang="en-US" dirty="0" smtClean="0"/>
              <a:t>Bacteria secrete toxins which are more acidic that the average pH of the mouth</a:t>
            </a:r>
            <a:endParaRPr lang="en-US" dirty="0" smtClean="0"/>
          </a:p>
          <a:p>
            <a:pPr lvl="1"/>
            <a:r>
              <a:rPr lang="en-US" dirty="0" smtClean="0"/>
              <a:t>Assuming that it is easier for bacteria to bind to a certain location, our bacteria should also bind in high concentrations to the same locations</a:t>
            </a:r>
          </a:p>
          <a:p>
            <a:r>
              <a:rPr lang="en-US" dirty="0" smtClean="0"/>
              <a:t>TIMP1 </a:t>
            </a:r>
            <a:r>
              <a:rPr lang="en-US" dirty="0" smtClean="0"/>
              <a:t>inhibits </a:t>
            </a:r>
            <a:r>
              <a:rPr lang="en-US" dirty="0" smtClean="0"/>
              <a:t>production of MMPs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25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Devices</a:t>
            </a:r>
            <a:endParaRPr lang="en-US" dirty="0"/>
          </a:p>
        </p:txBody>
      </p:sp>
      <p:sp>
        <p:nvSpPr>
          <p:cNvPr id="64" name="Rectangle 63"/>
          <p:cNvSpPr/>
          <p:nvPr/>
        </p:nvSpPr>
        <p:spPr>
          <a:xfrm>
            <a:off x="1371600" y="2971800"/>
            <a:ext cx="12954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Quorum Sensor</a:t>
            </a:r>
            <a:endParaRPr lang="en-US" dirty="0"/>
          </a:p>
        </p:txBody>
      </p:sp>
      <p:sp>
        <p:nvSpPr>
          <p:cNvPr id="65" name="Rectangle 64"/>
          <p:cNvSpPr/>
          <p:nvPr/>
        </p:nvSpPr>
        <p:spPr>
          <a:xfrm>
            <a:off x="1371600" y="4572000"/>
            <a:ext cx="1295400" cy="838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pH Sensor</a:t>
            </a:r>
            <a:endParaRPr lang="en-US" dirty="0"/>
          </a:p>
        </p:txBody>
      </p:sp>
      <p:sp>
        <p:nvSpPr>
          <p:cNvPr id="66" name="Rectangle 65"/>
          <p:cNvSpPr/>
          <p:nvPr/>
        </p:nvSpPr>
        <p:spPr>
          <a:xfrm>
            <a:off x="6324600" y="4038600"/>
            <a:ext cx="1219200" cy="2286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TIMP1</a:t>
            </a:r>
            <a:endParaRPr lang="en-US" dirty="0"/>
          </a:p>
        </p:txBody>
      </p:sp>
      <p:sp>
        <p:nvSpPr>
          <p:cNvPr id="67" name="Bent Arrow 66"/>
          <p:cNvSpPr/>
          <p:nvPr/>
        </p:nvSpPr>
        <p:spPr>
          <a:xfrm>
            <a:off x="4953000" y="3657600"/>
            <a:ext cx="838200" cy="609600"/>
          </a:xfrm>
          <a:prstGeom prst="ben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68" name="Elbow Connector 67"/>
          <p:cNvCxnSpPr>
            <a:stCxn id="64" idx="3"/>
            <a:endCxn id="72" idx="2"/>
          </p:cNvCxnSpPr>
          <p:nvPr/>
        </p:nvCxnSpPr>
        <p:spPr>
          <a:xfrm>
            <a:off x="2667000" y="3390900"/>
            <a:ext cx="873269" cy="874897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Elbow Connector 68"/>
          <p:cNvCxnSpPr>
            <a:stCxn id="65" idx="3"/>
            <a:endCxn id="72" idx="2"/>
          </p:cNvCxnSpPr>
          <p:nvPr/>
        </p:nvCxnSpPr>
        <p:spPr>
          <a:xfrm flipV="1">
            <a:off x="2667000" y="4265797"/>
            <a:ext cx="873269" cy="725303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stCxn id="67" idx="2"/>
          </p:cNvCxnSpPr>
          <p:nvPr/>
        </p:nvCxnSpPr>
        <p:spPr>
          <a:xfrm>
            <a:off x="5029200" y="4267200"/>
            <a:ext cx="2057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stCxn id="72" idx="2"/>
            <a:endCxn id="67" idx="2"/>
          </p:cNvCxnSpPr>
          <p:nvPr/>
        </p:nvCxnSpPr>
        <p:spPr>
          <a:xfrm>
            <a:off x="3540269" y="4265797"/>
            <a:ext cx="1488931" cy="14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Chord 71"/>
          <p:cNvSpPr/>
          <p:nvPr/>
        </p:nvSpPr>
        <p:spPr>
          <a:xfrm rot="12170674">
            <a:off x="3163949" y="3657600"/>
            <a:ext cx="1219200" cy="1219200"/>
          </a:xfrm>
          <a:prstGeom prst="chord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3581400" y="3886200"/>
            <a:ext cx="68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AND</a:t>
            </a:r>
          </a:p>
          <a:p>
            <a:pPr algn="ctr"/>
            <a:r>
              <a:rPr lang="en-US" dirty="0" smtClean="0"/>
              <a:t>Gate</a:t>
            </a:r>
            <a:endParaRPr lang="en-US" dirty="0"/>
          </a:p>
        </p:txBody>
      </p:sp>
      <p:cxnSp>
        <p:nvCxnSpPr>
          <p:cNvPr id="75" name="Elbow Connector 74"/>
          <p:cNvCxnSpPr/>
          <p:nvPr/>
        </p:nvCxnSpPr>
        <p:spPr>
          <a:xfrm rot="5400000">
            <a:off x="6566932" y="3239532"/>
            <a:ext cx="721836" cy="952500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Rectangle 75"/>
          <p:cNvSpPr/>
          <p:nvPr/>
        </p:nvSpPr>
        <p:spPr>
          <a:xfrm>
            <a:off x="6337300" y="4076700"/>
            <a:ext cx="2286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6324600" y="2782669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Cellular Export Sequence</a:t>
            </a:r>
            <a:endParaRPr lang="en-US" dirty="0"/>
          </a:p>
        </p:txBody>
      </p:sp>
      <p:sp>
        <p:nvSpPr>
          <p:cNvPr id="78" name="TextBox 77"/>
          <p:cNvSpPr txBox="1"/>
          <p:nvPr/>
        </p:nvSpPr>
        <p:spPr>
          <a:xfrm>
            <a:off x="4724400" y="4267200"/>
            <a:ext cx="1333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(promoter)</a:t>
            </a:r>
            <a:endParaRPr 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6096000" y="4272865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</a:t>
            </a:r>
            <a:r>
              <a:rPr lang="en-US" dirty="0" smtClean="0"/>
              <a:t>MMP Inhibitor)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98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  <p:bldP spid="67" grpId="0" animBg="1"/>
      <p:bldP spid="7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Parts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371600" y="2971800"/>
            <a:ext cx="12954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Quorum Sensor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371600" y="4572000"/>
            <a:ext cx="1295400" cy="838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pH Sensor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6324600" y="4038600"/>
            <a:ext cx="1219200" cy="2286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TIMP1</a:t>
            </a:r>
            <a:endParaRPr lang="en-US" dirty="0"/>
          </a:p>
        </p:txBody>
      </p:sp>
      <p:sp>
        <p:nvSpPr>
          <p:cNvPr id="24" name="Bent Arrow 23"/>
          <p:cNvSpPr/>
          <p:nvPr/>
        </p:nvSpPr>
        <p:spPr>
          <a:xfrm>
            <a:off x="4953000" y="3657600"/>
            <a:ext cx="838200" cy="609600"/>
          </a:xfrm>
          <a:prstGeom prst="ben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5" name="Elbow Connector 24"/>
          <p:cNvCxnSpPr>
            <a:stCxn id="21" idx="3"/>
            <a:endCxn id="30" idx="2"/>
          </p:cNvCxnSpPr>
          <p:nvPr/>
        </p:nvCxnSpPr>
        <p:spPr>
          <a:xfrm>
            <a:off x="2667000" y="3390900"/>
            <a:ext cx="873269" cy="874897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/>
          <p:cNvCxnSpPr>
            <a:stCxn id="22" idx="3"/>
            <a:endCxn id="30" idx="2"/>
          </p:cNvCxnSpPr>
          <p:nvPr/>
        </p:nvCxnSpPr>
        <p:spPr>
          <a:xfrm flipV="1">
            <a:off x="2667000" y="4265797"/>
            <a:ext cx="873269" cy="725303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24" idx="2"/>
          </p:cNvCxnSpPr>
          <p:nvPr/>
        </p:nvCxnSpPr>
        <p:spPr>
          <a:xfrm>
            <a:off x="5029200" y="4267200"/>
            <a:ext cx="2057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30" idx="2"/>
            <a:endCxn id="24" idx="2"/>
          </p:cNvCxnSpPr>
          <p:nvPr/>
        </p:nvCxnSpPr>
        <p:spPr>
          <a:xfrm>
            <a:off x="3540269" y="4265797"/>
            <a:ext cx="1488931" cy="14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hord 29"/>
          <p:cNvSpPr/>
          <p:nvPr/>
        </p:nvSpPr>
        <p:spPr>
          <a:xfrm rot="12170674">
            <a:off x="3163949" y="3657600"/>
            <a:ext cx="1219200" cy="1219200"/>
          </a:xfrm>
          <a:prstGeom prst="chord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3581400" y="3886200"/>
            <a:ext cx="68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AND</a:t>
            </a:r>
          </a:p>
          <a:p>
            <a:pPr algn="ctr"/>
            <a:r>
              <a:rPr lang="en-US" dirty="0" smtClean="0"/>
              <a:t>Gate</a:t>
            </a:r>
            <a:endParaRPr lang="en-US" dirty="0"/>
          </a:p>
        </p:txBody>
      </p:sp>
      <p:cxnSp>
        <p:nvCxnSpPr>
          <p:cNvPr id="34" name="Elbow Connector 33"/>
          <p:cNvCxnSpPr/>
          <p:nvPr/>
        </p:nvCxnSpPr>
        <p:spPr>
          <a:xfrm rot="5400000">
            <a:off x="6566932" y="3239532"/>
            <a:ext cx="721836" cy="952500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6337300" y="4076700"/>
            <a:ext cx="228600" cy="152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6324600" y="2782669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Cellular Export Sequence</a:t>
            </a:r>
            <a:endParaRPr lang="en-US" dirty="0"/>
          </a:p>
        </p:txBody>
      </p:sp>
      <p:sp>
        <p:nvSpPr>
          <p:cNvPr id="8" name="Rectangular Callout 7"/>
          <p:cNvSpPr/>
          <p:nvPr/>
        </p:nvSpPr>
        <p:spPr>
          <a:xfrm>
            <a:off x="3352801" y="2971799"/>
            <a:ext cx="1600199" cy="523381"/>
          </a:xfrm>
          <a:prstGeom prst="wedgeRectCallout">
            <a:avLst>
              <a:gd name="adj1" fmla="val -21759"/>
              <a:gd name="adj2" fmla="val 6503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BBa_J34000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  <p:sp>
        <p:nvSpPr>
          <p:cNvPr id="37" name="Rectangular Callout 36"/>
          <p:cNvSpPr/>
          <p:nvPr/>
        </p:nvSpPr>
        <p:spPr>
          <a:xfrm>
            <a:off x="914400" y="2362200"/>
            <a:ext cx="2209799" cy="499350"/>
          </a:xfrm>
          <a:prstGeom prst="wedgeRectCallout">
            <a:avLst>
              <a:gd name="adj1" fmla="val -21759"/>
              <a:gd name="adj2" fmla="val 6503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BBa_K182200</a:t>
            </a:r>
            <a:endParaRPr lang="en-US" b="1" dirty="0"/>
          </a:p>
        </p:txBody>
      </p:sp>
      <p:sp>
        <p:nvSpPr>
          <p:cNvPr id="38" name="Rectangular Callout 37"/>
          <p:cNvSpPr/>
          <p:nvPr/>
        </p:nvSpPr>
        <p:spPr>
          <a:xfrm>
            <a:off x="914401" y="5638800"/>
            <a:ext cx="1981200" cy="727950"/>
          </a:xfrm>
          <a:prstGeom prst="wedgeRectCallout">
            <a:avLst>
              <a:gd name="adj1" fmla="val -20477"/>
              <a:gd name="adj2" fmla="val -7802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Need to Know!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24400" y="4267200"/>
            <a:ext cx="1333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(promoter)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096000" y="4272865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</a:t>
            </a:r>
            <a:r>
              <a:rPr lang="en-US" dirty="0" smtClean="0"/>
              <a:t>MMP Inhibitor)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439" y="1529334"/>
            <a:ext cx="2183961" cy="133221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50" t="57395" r="55781" b="35996"/>
          <a:stretch/>
        </p:blipFill>
        <p:spPr bwMode="auto">
          <a:xfrm>
            <a:off x="704851" y="1706216"/>
            <a:ext cx="2495549" cy="503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900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Testing/Debugging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35732" y="1686580"/>
            <a:ext cx="5577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/>
              <a:t>TEST 1 – </a:t>
            </a:r>
            <a:r>
              <a:rPr lang="en-US" sz="2800" dirty="0" smtClean="0"/>
              <a:t>Quorum Sensor </a:t>
            </a:r>
            <a:endParaRPr lang="en-US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6324600" y="2782669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Cellular Export Sequence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1371600" y="2971800"/>
            <a:ext cx="6781800" cy="2438400"/>
            <a:chOff x="1371600" y="2971800"/>
            <a:chExt cx="6781800" cy="2438400"/>
          </a:xfrm>
        </p:grpSpPr>
        <p:sp>
          <p:nvSpPr>
            <p:cNvPr id="4" name="Rectangle 3"/>
            <p:cNvSpPr/>
            <p:nvPr/>
          </p:nvSpPr>
          <p:spPr>
            <a:xfrm>
              <a:off x="1371600" y="2971800"/>
              <a:ext cx="1295400" cy="838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Quorum Sensor</a:t>
              </a:r>
              <a:endParaRPr 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1371600" y="4572000"/>
              <a:ext cx="1295400" cy="83820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pH Sensor</a:t>
              </a:r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324600" y="4038600"/>
              <a:ext cx="1219200" cy="22860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TIMP1</a:t>
              </a:r>
              <a:endParaRPr lang="en-US" dirty="0"/>
            </a:p>
          </p:txBody>
        </p:sp>
        <p:sp>
          <p:nvSpPr>
            <p:cNvPr id="15" name="Bent Arrow 14"/>
            <p:cNvSpPr/>
            <p:nvPr/>
          </p:nvSpPr>
          <p:spPr>
            <a:xfrm>
              <a:off x="4953000" y="3657600"/>
              <a:ext cx="838200" cy="609600"/>
            </a:xfrm>
            <a:prstGeom prst="ben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7" name="Elbow Connector 16"/>
            <p:cNvCxnSpPr>
              <a:stCxn id="4" idx="3"/>
              <a:endCxn id="7" idx="2"/>
            </p:cNvCxnSpPr>
            <p:nvPr/>
          </p:nvCxnSpPr>
          <p:spPr>
            <a:xfrm>
              <a:off x="2667000" y="3390900"/>
              <a:ext cx="873269" cy="874897"/>
            </a:xfrm>
            <a:prstGeom prst="bentConnector3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Elbow Connector 18"/>
            <p:cNvCxnSpPr>
              <a:stCxn id="6" idx="3"/>
              <a:endCxn id="7" idx="2"/>
            </p:cNvCxnSpPr>
            <p:nvPr/>
          </p:nvCxnSpPr>
          <p:spPr>
            <a:xfrm flipV="1">
              <a:off x="2667000" y="4265797"/>
              <a:ext cx="873269" cy="725303"/>
            </a:xfrm>
            <a:prstGeom prst="bentConnector3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>
              <a:stCxn id="15" idx="2"/>
            </p:cNvCxnSpPr>
            <p:nvPr/>
          </p:nvCxnSpPr>
          <p:spPr>
            <a:xfrm>
              <a:off x="5029200" y="4267200"/>
              <a:ext cx="2057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stCxn id="7" idx="2"/>
              <a:endCxn id="15" idx="2"/>
            </p:cNvCxnSpPr>
            <p:nvPr/>
          </p:nvCxnSpPr>
          <p:spPr>
            <a:xfrm>
              <a:off x="3540269" y="4265797"/>
              <a:ext cx="1488931" cy="14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Chord 6"/>
            <p:cNvSpPr/>
            <p:nvPr/>
          </p:nvSpPr>
          <p:spPr>
            <a:xfrm rot="12170674">
              <a:off x="3163949" y="3657600"/>
              <a:ext cx="1219200" cy="1219200"/>
            </a:xfrm>
            <a:prstGeom prst="chord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581400" y="3886200"/>
              <a:ext cx="685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AND</a:t>
              </a:r>
            </a:p>
            <a:p>
              <a:pPr algn="ctr"/>
              <a:r>
                <a:rPr lang="en-US" dirty="0" smtClean="0"/>
                <a:t>Gate</a:t>
              </a:r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2949698" y="3124200"/>
              <a:ext cx="590571" cy="43815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GFP</a:t>
              </a:r>
              <a:endParaRPr lang="en-US" dirty="0"/>
            </a:p>
          </p:txBody>
        </p:sp>
        <p:cxnSp>
          <p:nvCxnSpPr>
            <p:cNvPr id="22" name="Elbow Connector 21"/>
            <p:cNvCxnSpPr/>
            <p:nvPr/>
          </p:nvCxnSpPr>
          <p:spPr>
            <a:xfrm rot="5400000">
              <a:off x="6566932" y="3239532"/>
              <a:ext cx="721836" cy="952500"/>
            </a:xfrm>
            <a:prstGeom prst="bentConnector3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6337300" y="4076700"/>
              <a:ext cx="228600" cy="1524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724400" y="4267200"/>
              <a:ext cx="1333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(promoter)</a:t>
              </a:r>
              <a:endParaRPr lang="en-US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096000" y="4272865"/>
              <a:ext cx="2057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(</a:t>
              </a:r>
              <a:r>
                <a:rPr lang="en-US" dirty="0" smtClean="0"/>
                <a:t>MMP Inhibitor)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1870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Testing/Debugging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311900" y="2782669"/>
            <a:ext cx="245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Cellular </a:t>
            </a:r>
            <a:r>
              <a:rPr lang="en-US" dirty="0"/>
              <a:t>E</a:t>
            </a:r>
            <a:r>
              <a:rPr lang="en-US" dirty="0" smtClean="0"/>
              <a:t>xport </a:t>
            </a:r>
            <a:r>
              <a:rPr lang="en-US" dirty="0"/>
              <a:t>S</a:t>
            </a:r>
            <a:r>
              <a:rPr lang="en-US" dirty="0" smtClean="0"/>
              <a:t>equence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435732" y="1686580"/>
            <a:ext cx="5577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/>
              <a:t>TEST 2 – </a:t>
            </a:r>
            <a:r>
              <a:rPr lang="en-US" sz="2800" dirty="0" smtClean="0"/>
              <a:t>pH Sensor </a:t>
            </a:r>
            <a:endParaRPr lang="en-US" sz="2800" dirty="0"/>
          </a:p>
        </p:txBody>
      </p:sp>
      <p:grpSp>
        <p:nvGrpSpPr>
          <p:cNvPr id="30" name="Group 29"/>
          <p:cNvGrpSpPr/>
          <p:nvPr/>
        </p:nvGrpSpPr>
        <p:grpSpPr>
          <a:xfrm>
            <a:off x="1371600" y="2983468"/>
            <a:ext cx="6172200" cy="2438400"/>
            <a:chOff x="1371600" y="2983468"/>
            <a:chExt cx="6172200" cy="2438400"/>
          </a:xfrm>
        </p:grpSpPr>
        <p:grpSp>
          <p:nvGrpSpPr>
            <p:cNvPr id="27" name="Group 26"/>
            <p:cNvGrpSpPr/>
            <p:nvPr/>
          </p:nvGrpSpPr>
          <p:grpSpPr>
            <a:xfrm>
              <a:off x="1371600" y="2983468"/>
              <a:ext cx="6172200" cy="2438400"/>
              <a:chOff x="457200" y="2590800"/>
              <a:chExt cx="6172200" cy="2438400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457200" y="2590800"/>
                <a:ext cx="1295400" cy="838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Quorum Sensor</a:t>
                </a:r>
                <a:endParaRPr lang="en-US" dirty="0"/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457200" y="4191000"/>
                <a:ext cx="1295400" cy="838200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pH Sensor</a:t>
                </a:r>
                <a:endParaRPr lang="en-US" dirty="0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5410200" y="3657600"/>
                <a:ext cx="1219200" cy="228600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TIMP1</a:t>
                </a:r>
                <a:endParaRPr lang="en-US" dirty="0"/>
              </a:p>
            </p:txBody>
          </p:sp>
          <p:sp>
            <p:nvSpPr>
              <p:cNvPr id="7" name="Bent Arrow 6"/>
              <p:cNvSpPr/>
              <p:nvPr/>
            </p:nvSpPr>
            <p:spPr>
              <a:xfrm>
                <a:off x="4038600" y="3276600"/>
                <a:ext cx="838200" cy="609600"/>
              </a:xfrm>
              <a:prstGeom prst="bentArrow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8" name="Elbow Connector 7"/>
              <p:cNvCxnSpPr>
                <a:stCxn id="4" idx="3"/>
                <a:endCxn id="12" idx="2"/>
              </p:cNvCxnSpPr>
              <p:nvPr/>
            </p:nvCxnSpPr>
            <p:spPr>
              <a:xfrm>
                <a:off x="1752600" y="3009900"/>
                <a:ext cx="873269" cy="874897"/>
              </a:xfrm>
              <a:prstGeom prst="bentConnector3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Elbow Connector 8"/>
              <p:cNvCxnSpPr>
                <a:stCxn id="5" idx="3"/>
                <a:endCxn id="12" idx="2"/>
              </p:cNvCxnSpPr>
              <p:nvPr/>
            </p:nvCxnSpPr>
            <p:spPr>
              <a:xfrm flipV="1">
                <a:off x="1752600" y="3884797"/>
                <a:ext cx="873269" cy="725303"/>
              </a:xfrm>
              <a:prstGeom prst="bentConnector3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>
                <a:stCxn id="7" idx="2"/>
              </p:cNvCxnSpPr>
              <p:nvPr/>
            </p:nvCxnSpPr>
            <p:spPr>
              <a:xfrm>
                <a:off x="4114800" y="3886200"/>
                <a:ext cx="2057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>
                <a:stCxn id="12" idx="2"/>
                <a:endCxn id="7" idx="2"/>
              </p:cNvCxnSpPr>
              <p:nvPr/>
            </p:nvCxnSpPr>
            <p:spPr>
              <a:xfrm>
                <a:off x="2625869" y="3884797"/>
                <a:ext cx="1488931" cy="140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Chord 11"/>
              <p:cNvSpPr/>
              <p:nvPr/>
            </p:nvSpPr>
            <p:spPr>
              <a:xfrm rot="12170674">
                <a:off x="2249549" y="3276600"/>
                <a:ext cx="1219200" cy="1219200"/>
              </a:xfrm>
              <a:prstGeom prst="chord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2667000" y="3505200"/>
                <a:ext cx="6858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AND</a:t>
                </a:r>
              </a:p>
              <a:p>
                <a:pPr algn="ctr"/>
                <a:r>
                  <a:rPr lang="en-US" dirty="0" smtClean="0"/>
                  <a:t>Gate</a:t>
                </a:r>
                <a:endParaRPr lang="en-US" dirty="0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2057400" y="4570351"/>
                <a:ext cx="609600" cy="382649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RFP</a:t>
                </a:r>
                <a:endParaRPr lang="en-US" dirty="0"/>
              </a:p>
            </p:txBody>
          </p:sp>
          <p:cxnSp>
            <p:nvCxnSpPr>
              <p:cNvPr id="18" name="Elbow Connector 17"/>
              <p:cNvCxnSpPr/>
              <p:nvPr/>
            </p:nvCxnSpPr>
            <p:spPr>
              <a:xfrm rot="5400000">
                <a:off x="5652532" y="2858532"/>
                <a:ext cx="721836" cy="952500"/>
              </a:xfrm>
              <a:prstGeom prst="bentConnector3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" name="Rectangle 19"/>
              <p:cNvSpPr/>
              <p:nvPr/>
            </p:nvSpPr>
            <p:spPr>
              <a:xfrm>
                <a:off x="5422900" y="3695700"/>
                <a:ext cx="228600" cy="1524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4724400" y="4267200"/>
              <a:ext cx="1333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(promoter)</a:t>
              </a:r>
              <a:endParaRPr lang="en-US" dirty="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6096000" y="4272865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</a:t>
            </a:r>
            <a:r>
              <a:rPr lang="en-US" dirty="0" smtClean="0"/>
              <a:t>MMP Inhibitor)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89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Testing/Debugging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35732" y="1686580"/>
            <a:ext cx="5577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/>
              <a:t>TEST 3 – </a:t>
            </a:r>
            <a:r>
              <a:rPr lang="en-US" sz="2800" dirty="0" smtClean="0"/>
              <a:t>TIMP1 Expression Sensor </a:t>
            </a:r>
            <a:endParaRPr lang="en-US" sz="2800" dirty="0"/>
          </a:p>
        </p:txBody>
      </p:sp>
      <p:grpSp>
        <p:nvGrpSpPr>
          <p:cNvPr id="28" name="Group 27"/>
          <p:cNvGrpSpPr/>
          <p:nvPr/>
        </p:nvGrpSpPr>
        <p:grpSpPr>
          <a:xfrm>
            <a:off x="1371600" y="2782669"/>
            <a:ext cx="7086600" cy="2627531"/>
            <a:chOff x="1371600" y="2782669"/>
            <a:chExt cx="7086600" cy="2627531"/>
          </a:xfrm>
        </p:grpSpPr>
        <p:sp>
          <p:nvSpPr>
            <p:cNvPr id="19" name="TextBox 18"/>
            <p:cNvSpPr txBox="1"/>
            <p:nvPr/>
          </p:nvSpPr>
          <p:spPr>
            <a:xfrm>
              <a:off x="6305549" y="2782669"/>
              <a:ext cx="21526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Cellular </a:t>
              </a:r>
              <a:r>
                <a:rPr lang="en-US" dirty="0"/>
                <a:t>E</a:t>
              </a:r>
              <a:r>
                <a:rPr lang="en-US" dirty="0" smtClean="0"/>
                <a:t>xport </a:t>
              </a:r>
              <a:r>
                <a:rPr lang="en-US" dirty="0"/>
                <a:t>S</a:t>
              </a:r>
              <a:r>
                <a:rPr lang="en-US" dirty="0" smtClean="0"/>
                <a:t>equence</a:t>
              </a:r>
              <a:endParaRPr lang="en-US" dirty="0"/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1371600" y="2971800"/>
              <a:ext cx="6934200" cy="2438400"/>
              <a:chOff x="457200" y="2590800"/>
              <a:chExt cx="6934200" cy="2438400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457200" y="2590800"/>
                <a:ext cx="1295400" cy="838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Quorum Sensor</a:t>
                </a:r>
                <a:endParaRPr lang="en-US" dirty="0"/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457200" y="4191000"/>
                <a:ext cx="1295400" cy="838200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pH Sensor</a:t>
                </a:r>
                <a:endParaRPr lang="en-US" dirty="0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5410200" y="3657600"/>
                <a:ext cx="1219200" cy="228600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TIMP1</a:t>
                </a:r>
                <a:endParaRPr lang="en-US" dirty="0"/>
              </a:p>
            </p:txBody>
          </p:sp>
          <p:sp>
            <p:nvSpPr>
              <p:cNvPr id="7" name="Bent Arrow 6"/>
              <p:cNvSpPr/>
              <p:nvPr/>
            </p:nvSpPr>
            <p:spPr>
              <a:xfrm>
                <a:off x="4038600" y="3276600"/>
                <a:ext cx="838200" cy="609600"/>
              </a:xfrm>
              <a:prstGeom prst="bentArrow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8" name="Elbow Connector 7"/>
              <p:cNvCxnSpPr>
                <a:stCxn id="4" idx="3"/>
                <a:endCxn id="12" idx="2"/>
              </p:cNvCxnSpPr>
              <p:nvPr/>
            </p:nvCxnSpPr>
            <p:spPr>
              <a:xfrm>
                <a:off x="1752600" y="3009900"/>
                <a:ext cx="873269" cy="874897"/>
              </a:xfrm>
              <a:prstGeom prst="bentConnector3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Elbow Connector 8"/>
              <p:cNvCxnSpPr>
                <a:stCxn id="5" idx="3"/>
                <a:endCxn id="12" idx="2"/>
              </p:cNvCxnSpPr>
              <p:nvPr/>
            </p:nvCxnSpPr>
            <p:spPr>
              <a:xfrm flipV="1">
                <a:off x="1752600" y="3884797"/>
                <a:ext cx="873269" cy="725303"/>
              </a:xfrm>
              <a:prstGeom prst="bentConnector3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>
                <a:stCxn id="7" idx="2"/>
              </p:cNvCxnSpPr>
              <p:nvPr/>
            </p:nvCxnSpPr>
            <p:spPr>
              <a:xfrm>
                <a:off x="4114800" y="3886200"/>
                <a:ext cx="2057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>
                <a:stCxn id="12" idx="2"/>
                <a:endCxn id="7" idx="2"/>
              </p:cNvCxnSpPr>
              <p:nvPr/>
            </p:nvCxnSpPr>
            <p:spPr>
              <a:xfrm>
                <a:off x="2625869" y="3884797"/>
                <a:ext cx="1488931" cy="140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Chord 11"/>
              <p:cNvSpPr/>
              <p:nvPr/>
            </p:nvSpPr>
            <p:spPr>
              <a:xfrm rot="12170674">
                <a:off x="2249549" y="3276600"/>
                <a:ext cx="1219200" cy="1219200"/>
              </a:xfrm>
              <a:prstGeom prst="chord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2667000" y="3505200"/>
                <a:ext cx="6858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AND</a:t>
                </a:r>
              </a:p>
              <a:p>
                <a:pPr algn="ctr"/>
                <a:r>
                  <a:rPr lang="en-US" dirty="0" smtClean="0"/>
                  <a:t>Gate</a:t>
                </a:r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6705600" y="3505200"/>
                <a:ext cx="685800" cy="457200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YFP</a:t>
                </a:r>
              </a:p>
            </p:txBody>
          </p:sp>
          <p:cxnSp>
            <p:nvCxnSpPr>
              <p:cNvPr id="18" name="Elbow Connector 17"/>
              <p:cNvCxnSpPr/>
              <p:nvPr/>
            </p:nvCxnSpPr>
            <p:spPr>
              <a:xfrm rot="5400000">
                <a:off x="5652532" y="2858532"/>
                <a:ext cx="721836" cy="952500"/>
              </a:xfrm>
              <a:prstGeom prst="bentConnector3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" name="Rectangle 19"/>
              <p:cNvSpPr/>
              <p:nvPr/>
            </p:nvSpPr>
            <p:spPr>
              <a:xfrm>
                <a:off x="5422900" y="3695700"/>
                <a:ext cx="228600" cy="1524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4724400" y="4267200"/>
              <a:ext cx="1333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(promoter)</a:t>
              </a:r>
              <a:endParaRPr 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096000" y="4272865"/>
              <a:ext cx="2057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(</a:t>
              </a:r>
              <a:r>
                <a:rPr lang="en-US" dirty="0" smtClean="0"/>
                <a:t>MMP Inhibitor)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3060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catur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Decatur">
      <a:majorFont>
        <a:latin typeface="Bodoni MT Condensed"/>
        <a:ea typeface=""/>
        <a:cs typeface=""/>
        <a:font script="Grek" typeface="Times New Roman"/>
        <a:font script="Cyrl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catur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10000"/>
              </a:schemeClr>
            </a:gs>
            <a:gs pos="47500">
              <a:schemeClr val="phClr">
                <a:tint val="53000"/>
                <a:satMod val="120000"/>
              </a:schemeClr>
            </a:gs>
            <a:gs pos="58500">
              <a:schemeClr val="phClr">
                <a:tint val="53000"/>
                <a:satMod val="120000"/>
              </a:schemeClr>
            </a:gs>
            <a:gs pos="100000">
              <a:schemeClr val="phClr">
                <a:tint val="9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4000"/>
                <a:satMod val="105000"/>
              </a:schemeClr>
            </a:gs>
            <a:gs pos="47500">
              <a:schemeClr val="phClr">
                <a:shade val="88000"/>
                <a:satMod val="105000"/>
              </a:schemeClr>
            </a:gs>
            <a:gs pos="58500">
              <a:schemeClr val="phClr">
                <a:shade val="88000"/>
                <a:satMod val="105000"/>
              </a:schemeClr>
            </a:gs>
            <a:gs pos="100000">
              <a:schemeClr val="phClr">
                <a:shade val="54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82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3600000" algn="r" rotWithShape="0">
              <a:srgbClr val="000000">
                <a:alpha val="30000"/>
              </a:srgbClr>
            </a:outerShdw>
          </a:effectLst>
        </a:effectStyle>
        <a:effectStyle>
          <a:effectLst>
            <a:outerShdw blurRad="63500" dist="25400" dir="3600000" algn="r" rotWithShape="0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76200" dist="38100" dir="3600000" algn="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contourW="44450" prstMaterial="flat">
            <a:bevelT w="38100" h="508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2000"/>
                <a:satMod val="105000"/>
              </a:schemeClr>
            </a:gs>
            <a:gs pos="47500">
              <a:schemeClr val="phClr">
                <a:tint val="90000"/>
                <a:shade val="89000"/>
                <a:satMod val="105000"/>
              </a:schemeClr>
            </a:gs>
            <a:gs pos="58500">
              <a:schemeClr val="phClr">
                <a:tint val="85000"/>
                <a:shade val="89000"/>
                <a:satMod val="105000"/>
              </a:schemeClr>
            </a:gs>
            <a:gs pos="100000">
              <a:schemeClr val="phClr">
                <a:tint val="100000"/>
                <a:shade val="52000"/>
                <a:satMod val="105000"/>
              </a:schemeClr>
            </a:gs>
          </a:gsLst>
          <a:lin ang="36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5000"/>
                <a:satMod val="120000"/>
              </a:schemeClr>
            </a:duotone>
          </a:blip>
          <a:tile tx="0" ty="0" sx="52000" sy="5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Decatur</Template>
  <TotalTime>1094</TotalTime>
  <Words>352</Words>
  <Application>Microsoft Office PowerPoint</Application>
  <PresentationFormat>On-screen Show (4:3)</PresentationFormat>
  <Paragraphs>119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Decatur</vt:lpstr>
      <vt:lpstr>20.020 Technical Specification Review Tackling Tartar</vt:lpstr>
      <vt:lpstr>Agenda</vt:lpstr>
      <vt:lpstr>Background</vt:lpstr>
      <vt:lpstr>Proposal</vt:lpstr>
      <vt:lpstr>Devices</vt:lpstr>
      <vt:lpstr>Parts</vt:lpstr>
      <vt:lpstr>Testing/Debugging</vt:lpstr>
      <vt:lpstr>Testing/Debugging</vt:lpstr>
      <vt:lpstr>Testing/Debugging</vt:lpstr>
      <vt:lpstr>Timing Diagram</vt:lpstr>
      <vt:lpstr>Impact</vt:lpstr>
      <vt:lpstr>Issues</vt:lpstr>
      <vt:lpstr>Go/No Go</vt:lpstr>
      <vt:lpstr>References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20.020 Tech Spec Review</dc:title>
  <dc:creator>Divya</dc:creator>
  <cp:lastModifiedBy>Divya</cp:lastModifiedBy>
  <cp:revision>44</cp:revision>
  <dcterms:created xsi:type="dcterms:W3CDTF">2011-04-05T15:20:31Z</dcterms:created>
  <dcterms:modified xsi:type="dcterms:W3CDTF">2011-04-06T20:02:47Z</dcterms:modified>
</cp:coreProperties>
</file>